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8933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4" d="100"/>
          <a:sy n="104" d="100"/>
        </p:scale>
        <p:origin x="978"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jpe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Freeform 3"/>
          <p:cNvSpPr/>
          <p:nvPr/>
        </p:nvSpPr>
        <p:spPr>
          <a:xfrm>
            <a:off x="449468" y="450000"/>
            <a:ext cx="1282022" cy="198000"/>
          </a:xfrm>
          <a:custGeom>
            <a:avLst/>
            <a:gdLst/>
            <a:ahLst/>
            <a:cxnLst/>
            <a:rect l="l" t="t" r="r" b="b"/>
            <a:pathLst>
              <a:path w="1282022" h="198000">
                <a:moveTo>
                  <a:pt x="0" y="0"/>
                </a:moveTo>
                <a:lnTo>
                  <a:pt x="1282022" y="0"/>
                </a:lnTo>
                <a:lnTo>
                  <a:pt x="1282022" y="198000"/>
                </a:lnTo>
                <a:lnTo>
                  <a:pt x="0" y="19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265631" y="6141164"/>
            <a:ext cx="1371564" cy="450000"/>
          </a:xfrm>
          <a:custGeom>
            <a:avLst/>
            <a:gdLst/>
            <a:ahLst/>
            <a:cxnLst/>
            <a:rect l="l" t="t" r="r" b="b"/>
            <a:pathLst>
              <a:path w="1371564" h="450000">
                <a:moveTo>
                  <a:pt x="0" y="0"/>
                </a:moveTo>
                <a:lnTo>
                  <a:pt x="1371564" y="0"/>
                </a:lnTo>
                <a:lnTo>
                  <a:pt x="1371564" y="450000"/>
                </a:lnTo>
                <a:lnTo>
                  <a:pt x="0" y="450000"/>
                </a:lnTo>
                <a:lnTo>
                  <a:pt x="0" y="0"/>
                </a:lnTo>
                <a:close/>
              </a:path>
            </a:pathLst>
          </a:custGeom>
          <a:blipFill>
            <a:blip r:embed="rId6"/>
            <a:stretch>
              <a:fillRect r="-250"/>
            </a:stretch>
          </a:blipFill>
        </p:spPr>
      </p:sp>
      <p:sp>
        <p:nvSpPr>
          <p:cNvPr id="5" name="TextBox 5"/>
          <p:cNvSpPr txBox="1"/>
          <p:nvPr/>
        </p:nvSpPr>
        <p:spPr>
          <a:xfrm>
            <a:off x="990000" y="4272375"/>
            <a:ext cx="5832526" cy="416957"/>
          </a:xfrm>
          <a:prstGeom prst="rect">
            <a:avLst/>
          </a:prstGeom>
        </p:spPr>
        <p:txBody>
          <a:bodyPr lIns="0" tIns="0" rIns="0" bIns="0" rtlCol="0" anchor="t">
            <a:spAutoFit/>
          </a:bodyPr>
          <a:lstStyle/>
          <a:p>
            <a:pPr algn="l">
              <a:lnSpc>
                <a:spcPts val="2879"/>
              </a:lnSpc>
            </a:pPr>
            <a:r>
              <a:rPr lang="en-US" sz="2400">
                <a:solidFill>
                  <a:srgbClr val="1428A0"/>
                </a:solidFill>
                <a:latin typeface="Arial"/>
                <a:ea typeface="Arial"/>
                <a:cs typeface="Arial"/>
                <a:sym typeface="Arial"/>
              </a:rPr>
              <a:t>C&amp;P Course</a:t>
            </a:r>
          </a:p>
        </p:txBody>
      </p:sp>
      <p:grpSp>
        <p:nvGrpSpPr>
          <p:cNvPr id="6" name="Group 6"/>
          <p:cNvGrpSpPr/>
          <p:nvPr/>
        </p:nvGrpSpPr>
        <p:grpSpPr>
          <a:xfrm>
            <a:off x="724689" y="4320000"/>
            <a:ext cx="54000" cy="360000"/>
            <a:chOff x="0" y="0"/>
            <a:chExt cx="72000" cy="480000"/>
          </a:xfrm>
        </p:grpSpPr>
        <p:sp>
          <p:nvSpPr>
            <p:cNvPr id="7" name="Freeform 7"/>
            <p:cNvSpPr/>
            <p:nvPr/>
          </p:nvSpPr>
          <p:spPr>
            <a:xfrm>
              <a:off x="0" y="0"/>
              <a:ext cx="72009" cy="480060"/>
            </a:xfrm>
            <a:custGeom>
              <a:avLst/>
              <a:gdLst/>
              <a:ahLst/>
              <a:cxnLst/>
              <a:rect l="l" t="t" r="r" b="b"/>
              <a:pathLst>
                <a:path w="72009" h="480060">
                  <a:moveTo>
                    <a:pt x="0" y="0"/>
                  </a:moveTo>
                  <a:lnTo>
                    <a:pt x="72009" y="0"/>
                  </a:lnTo>
                  <a:lnTo>
                    <a:pt x="72009" y="480060"/>
                  </a:lnTo>
                  <a:lnTo>
                    <a:pt x="0" y="480060"/>
                  </a:lnTo>
                  <a:close/>
                </a:path>
              </a:pathLst>
            </a:custGeom>
            <a:solidFill>
              <a:srgbClr val="1428A0"/>
            </a:solidFill>
          </p:spPr>
        </p:sp>
      </p:grpSp>
      <p:sp>
        <p:nvSpPr>
          <p:cNvPr id="8" name="TextBox 8"/>
          <p:cNvSpPr txBox="1"/>
          <p:nvPr/>
        </p:nvSpPr>
        <p:spPr>
          <a:xfrm>
            <a:off x="724689" y="2390743"/>
            <a:ext cx="6419031" cy="1543050"/>
          </a:xfrm>
          <a:prstGeom prst="rect">
            <a:avLst/>
          </a:prstGeom>
        </p:spPr>
        <p:txBody>
          <a:bodyPr lIns="0" tIns="0" rIns="0" bIns="0" rtlCol="0" anchor="t">
            <a:spAutoFit/>
          </a:bodyPr>
          <a:lstStyle/>
          <a:p>
            <a:pPr algn="l">
              <a:lnSpc>
                <a:spcPts val="5759"/>
              </a:lnSpc>
            </a:pPr>
            <a:r>
              <a:rPr lang="en-US" sz="4800">
                <a:solidFill>
                  <a:srgbClr val="000000"/>
                </a:solidFill>
                <a:latin typeface="Arial"/>
                <a:ea typeface="Arial"/>
                <a:cs typeface="Arial"/>
                <a:sym typeface="Arial"/>
              </a:rPr>
              <a:t>Samsung Innovation Campus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AutoShape 3"/>
          <p:cNvSpPr/>
          <p:nvPr/>
        </p:nvSpPr>
        <p:spPr>
          <a:xfrm>
            <a:off x="443118" y="6319506"/>
            <a:ext cx="9010239" cy="9525"/>
          </a:xfrm>
          <a:prstGeom prst="line">
            <a:avLst/>
          </a:prstGeom>
          <a:ln w="9525" cap="rnd">
            <a:solidFill>
              <a:srgbClr val="BFBFBF"/>
            </a:solidFill>
            <a:prstDash val="solid"/>
            <a:headEnd type="none" w="sm" len="sm"/>
            <a:tailEnd type="none" w="sm" len="sm"/>
          </a:ln>
        </p:spPr>
      </p:sp>
      <p:sp>
        <p:nvSpPr>
          <p:cNvPr id="4" name="TextBox 4"/>
          <p:cNvSpPr txBox="1"/>
          <p:nvPr/>
        </p:nvSpPr>
        <p:spPr>
          <a:xfrm>
            <a:off x="449468" y="6469430"/>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grpSp>
        <p:nvGrpSpPr>
          <p:cNvPr id="5" name="Group 5"/>
          <p:cNvGrpSpPr/>
          <p:nvPr/>
        </p:nvGrpSpPr>
        <p:grpSpPr>
          <a:xfrm>
            <a:off x="719769" y="2095280"/>
            <a:ext cx="59989" cy="1759369"/>
            <a:chOff x="0" y="0"/>
            <a:chExt cx="79985" cy="2345825"/>
          </a:xfrm>
        </p:grpSpPr>
        <p:sp>
          <p:nvSpPr>
            <p:cNvPr id="6" name="Freeform 6"/>
            <p:cNvSpPr/>
            <p:nvPr/>
          </p:nvSpPr>
          <p:spPr>
            <a:xfrm>
              <a:off x="0" y="0"/>
              <a:ext cx="80010" cy="2345817"/>
            </a:xfrm>
            <a:custGeom>
              <a:avLst/>
              <a:gdLst/>
              <a:ahLst/>
              <a:cxnLst/>
              <a:rect l="l" t="t" r="r" b="b"/>
              <a:pathLst>
                <a:path w="80010" h="2345817">
                  <a:moveTo>
                    <a:pt x="0" y="0"/>
                  </a:moveTo>
                  <a:lnTo>
                    <a:pt x="80010" y="0"/>
                  </a:lnTo>
                  <a:lnTo>
                    <a:pt x="80010" y="2345817"/>
                  </a:lnTo>
                  <a:lnTo>
                    <a:pt x="0" y="2345817"/>
                  </a:lnTo>
                  <a:close/>
                </a:path>
              </a:pathLst>
            </a:custGeom>
            <a:solidFill>
              <a:srgbClr val="1428A0"/>
            </a:solidFill>
          </p:spPr>
        </p:sp>
      </p:grpSp>
      <p:grpSp>
        <p:nvGrpSpPr>
          <p:cNvPr id="7" name="Group 7"/>
          <p:cNvGrpSpPr/>
          <p:nvPr/>
        </p:nvGrpSpPr>
        <p:grpSpPr>
          <a:xfrm>
            <a:off x="719769" y="4157762"/>
            <a:ext cx="59989" cy="323165"/>
            <a:chOff x="0" y="0"/>
            <a:chExt cx="79985" cy="430887"/>
          </a:xfrm>
        </p:grpSpPr>
        <p:sp>
          <p:nvSpPr>
            <p:cNvPr id="8" name="Freeform 8"/>
            <p:cNvSpPr/>
            <p:nvPr/>
          </p:nvSpPr>
          <p:spPr>
            <a:xfrm>
              <a:off x="0" y="0"/>
              <a:ext cx="80010" cy="430911"/>
            </a:xfrm>
            <a:custGeom>
              <a:avLst/>
              <a:gdLst/>
              <a:ahLst/>
              <a:cxnLst/>
              <a:rect l="l" t="t" r="r" b="b"/>
              <a:pathLst>
                <a:path w="80010" h="430911">
                  <a:moveTo>
                    <a:pt x="0" y="0"/>
                  </a:moveTo>
                  <a:lnTo>
                    <a:pt x="80010" y="0"/>
                  </a:lnTo>
                  <a:lnTo>
                    <a:pt x="80010" y="430911"/>
                  </a:lnTo>
                  <a:lnTo>
                    <a:pt x="0" y="430911"/>
                  </a:lnTo>
                  <a:close/>
                </a:path>
              </a:pathLst>
            </a:custGeom>
            <a:solidFill>
              <a:srgbClr val="1428A0"/>
            </a:solidFill>
          </p:spPr>
        </p:sp>
      </p:grpSp>
      <p:sp>
        <p:nvSpPr>
          <p:cNvPr id="9" name="TextBox 9"/>
          <p:cNvSpPr txBox="1"/>
          <p:nvPr/>
        </p:nvSpPr>
        <p:spPr>
          <a:xfrm>
            <a:off x="945929" y="4110137"/>
            <a:ext cx="1573284" cy="361950"/>
          </a:xfrm>
          <a:prstGeom prst="rect">
            <a:avLst/>
          </a:prstGeom>
        </p:spPr>
        <p:txBody>
          <a:bodyPr lIns="0" tIns="0" rIns="0" bIns="0" rtlCol="0" anchor="t">
            <a:spAutoFit/>
          </a:bodyPr>
          <a:lstStyle/>
          <a:p>
            <a:pPr algn="l">
              <a:lnSpc>
                <a:spcPts val="2518"/>
              </a:lnSpc>
            </a:pPr>
            <a:r>
              <a:rPr lang="en-US" sz="2099">
                <a:solidFill>
                  <a:srgbClr val="1428A0"/>
                </a:solidFill>
                <a:latin typeface="Arial"/>
                <a:ea typeface="Arial"/>
                <a:cs typeface="Arial"/>
                <a:sym typeface="Arial"/>
              </a:rPr>
              <a:t>C&amp;P Course</a:t>
            </a:r>
          </a:p>
        </p:txBody>
      </p:sp>
      <p:sp>
        <p:nvSpPr>
          <p:cNvPr id="10" name="TextBox 10"/>
          <p:cNvSpPr txBox="1"/>
          <p:nvPr/>
        </p:nvSpPr>
        <p:spPr>
          <a:xfrm>
            <a:off x="945929" y="2038130"/>
            <a:ext cx="6934300" cy="1314450"/>
          </a:xfrm>
          <a:prstGeom prst="rect">
            <a:avLst/>
          </a:prstGeom>
        </p:spPr>
        <p:txBody>
          <a:bodyPr lIns="0" tIns="0" rIns="0" bIns="0" rtlCol="0" anchor="t">
            <a:spAutoFit/>
          </a:bodyPr>
          <a:lstStyle/>
          <a:p>
            <a:pPr algn="l">
              <a:lnSpc>
                <a:spcPts val="3358"/>
              </a:lnSpc>
            </a:pPr>
            <a:r>
              <a:rPr lang="en-US" sz="2799">
                <a:solidFill>
                  <a:srgbClr val="000000"/>
                </a:solidFill>
                <a:latin typeface="Arial"/>
                <a:ea typeface="Arial"/>
                <a:cs typeface="Arial"/>
                <a:sym typeface="Arial"/>
              </a:rPr>
              <a:t>Modelo de inteligencia artificial para el reconocimiento de enfermedades en plantas de cultivo</a:t>
            </a:r>
          </a:p>
        </p:txBody>
      </p:sp>
      <p:sp>
        <p:nvSpPr>
          <p:cNvPr id="11" name="TextBox 11"/>
          <p:cNvSpPr txBox="1"/>
          <p:nvPr/>
        </p:nvSpPr>
        <p:spPr>
          <a:xfrm>
            <a:off x="945929" y="3333750"/>
            <a:ext cx="5479711" cy="342900"/>
          </a:xfrm>
          <a:prstGeom prst="rect">
            <a:avLst/>
          </a:prstGeom>
        </p:spPr>
        <p:txBody>
          <a:bodyPr lIns="0" tIns="0" rIns="0" bIns="0" rtlCol="0" anchor="t">
            <a:spAutoFit/>
          </a:bodyPr>
          <a:lstStyle/>
          <a:p>
            <a:pPr algn="l">
              <a:lnSpc>
                <a:spcPts val="2400"/>
              </a:lnSpc>
            </a:pPr>
            <a:r>
              <a:rPr lang="en-US" sz="2000">
                <a:solidFill>
                  <a:srgbClr val="000000"/>
                </a:solidFill>
                <a:latin typeface="Arial"/>
                <a:ea typeface="Arial"/>
                <a:cs typeface="Arial"/>
                <a:sym typeface="Arial"/>
              </a:rPr>
              <a:t>DeepSeekers (grupo 3)</a:t>
            </a:r>
          </a:p>
        </p:txBody>
      </p:sp>
      <p:sp>
        <p:nvSpPr>
          <p:cNvPr id="12" name="TextBox 12"/>
          <p:cNvSpPr txBox="1"/>
          <p:nvPr/>
        </p:nvSpPr>
        <p:spPr>
          <a:xfrm>
            <a:off x="8688961" y="6469426"/>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AutoShape 3"/>
          <p:cNvSpPr/>
          <p:nvPr/>
        </p:nvSpPr>
        <p:spPr>
          <a:xfrm>
            <a:off x="403589" y="6288642"/>
            <a:ext cx="9010239" cy="9525"/>
          </a:xfrm>
          <a:prstGeom prst="line">
            <a:avLst/>
          </a:prstGeom>
          <a:ln w="9525" cap="rnd">
            <a:solidFill>
              <a:srgbClr val="BFBFBF"/>
            </a:solidFill>
            <a:prstDash val="solid"/>
            <a:headEnd type="none" w="sm" len="sm"/>
            <a:tailEnd type="none" w="sm" len="sm"/>
          </a:ln>
        </p:spPr>
      </p:sp>
      <p:sp>
        <p:nvSpPr>
          <p:cNvPr id="4" name="TextBox 4"/>
          <p:cNvSpPr txBox="1"/>
          <p:nvPr/>
        </p:nvSpPr>
        <p:spPr>
          <a:xfrm>
            <a:off x="8839518" y="6473102"/>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2›</a:t>
            </a:r>
          </a:p>
        </p:txBody>
      </p:sp>
      <p:sp>
        <p:nvSpPr>
          <p:cNvPr id="5" name="TextBox 5"/>
          <p:cNvSpPr txBox="1"/>
          <p:nvPr/>
        </p:nvSpPr>
        <p:spPr>
          <a:xfrm>
            <a:off x="449468" y="6469426"/>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id="6" name="TextBox 6"/>
          <p:cNvSpPr txBox="1"/>
          <p:nvPr/>
        </p:nvSpPr>
        <p:spPr>
          <a:xfrm>
            <a:off x="3457355" y="6473102"/>
            <a:ext cx="5486385"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id="7" name="TextBox 7"/>
          <p:cNvSpPr txBox="1"/>
          <p:nvPr/>
        </p:nvSpPr>
        <p:spPr>
          <a:xfrm>
            <a:off x="685800" y="320242"/>
            <a:ext cx="1325574" cy="447675"/>
          </a:xfrm>
          <a:prstGeom prst="rect">
            <a:avLst/>
          </a:prstGeom>
        </p:spPr>
        <p:txBody>
          <a:bodyPr lIns="0" tIns="0" rIns="0" bIns="0" rtlCol="0" anchor="t">
            <a:spAutoFit/>
          </a:bodyPr>
          <a:lstStyle/>
          <a:p>
            <a:pPr algn="l">
              <a:lnSpc>
                <a:spcPts val="3120"/>
              </a:lnSpc>
            </a:pPr>
            <a:r>
              <a:rPr lang="en-US" sz="2600">
                <a:solidFill>
                  <a:srgbClr val="FFFFFF"/>
                </a:solidFill>
                <a:latin typeface="Arial"/>
                <a:ea typeface="Arial"/>
                <a:cs typeface="Arial"/>
                <a:sym typeface="Arial"/>
              </a:rPr>
              <a:t>Objetivo</a:t>
            </a:r>
          </a:p>
        </p:txBody>
      </p:sp>
      <p:sp>
        <p:nvSpPr>
          <p:cNvPr id="8" name="TextBox 8"/>
          <p:cNvSpPr txBox="1"/>
          <p:nvPr/>
        </p:nvSpPr>
        <p:spPr>
          <a:xfrm>
            <a:off x="1012993" y="1168955"/>
            <a:ext cx="7930747" cy="1076325"/>
          </a:xfrm>
          <a:prstGeom prst="rect">
            <a:avLst/>
          </a:prstGeom>
        </p:spPr>
        <p:txBody>
          <a:bodyPr lIns="0" tIns="0" rIns="0" bIns="0" rtlCol="0" anchor="t">
            <a:spAutoFit/>
          </a:bodyPr>
          <a:lstStyle/>
          <a:p>
            <a:pPr algn="just">
              <a:lnSpc>
                <a:spcPts val="2760"/>
              </a:lnSpc>
              <a:spcBef>
                <a:spcPct val="0"/>
              </a:spcBef>
            </a:pPr>
            <a:r>
              <a:rPr lang="en-US" sz="2300">
                <a:solidFill>
                  <a:srgbClr val="000000"/>
                </a:solidFill>
                <a:latin typeface="Arial"/>
                <a:ea typeface="Arial"/>
                <a:cs typeface="Arial"/>
                <a:sym typeface="Arial"/>
              </a:rPr>
              <a:t>Generar un modelo de red neuronal  convolucional que reconozca hojas de plantas de tomate, pimentón y maíz e indique si son saludables.</a:t>
            </a:r>
          </a:p>
        </p:txBody>
      </p:sp>
      <p:sp>
        <p:nvSpPr>
          <p:cNvPr id="9" name="TextBox 9"/>
          <p:cNvSpPr txBox="1"/>
          <p:nvPr/>
        </p:nvSpPr>
        <p:spPr>
          <a:xfrm>
            <a:off x="1323638" y="2702480"/>
            <a:ext cx="7620103" cy="3133725"/>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Arial"/>
                <a:ea typeface="Arial"/>
                <a:cs typeface="Arial"/>
                <a:sym typeface="Arial"/>
              </a:rPr>
              <a:t>Recolectar imágenes de las plantas seleccionadas para el entrenamiento.</a:t>
            </a:r>
          </a:p>
          <a:p>
            <a:pPr algn="l">
              <a:lnSpc>
                <a:spcPts val="2760"/>
              </a:lnSpc>
            </a:pPr>
            <a:endParaRPr lang="en-US" sz="2300">
              <a:solidFill>
                <a:srgbClr val="000000"/>
              </a:solidFill>
              <a:latin typeface="Arial"/>
              <a:ea typeface="Arial"/>
              <a:cs typeface="Arial"/>
              <a:sym typeface="Arial"/>
            </a:endParaRPr>
          </a:p>
          <a:p>
            <a:pPr marL="496571" lvl="1" indent="-248285" algn="l">
              <a:lnSpc>
                <a:spcPts val="2760"/>
              </a:lnSpc>
              <a:buFont typeface="Arial"/>
              <a:buChar char="•"/>
            </a:pPr>
            <a:r>
              <a:rPr lang="en-US" sz="2300">
                <a:solidFill>
                  <a:srgbClr val="000000"/>
                </a:solidFill>
                <a:latin typeface="Arial"/>
                <a:ea typeface="Arial"/>
                <a:cs typeface="Arial"/>
                <a:sym typeface="Arial"/>
              </a:rPr>
              <a:t>Preprocesar las imagenes conseguidas para poder alimentar el modelo.</a:t>
            </a:r>
          </a:p>
          <a:p>
            <a:pPr algn="l">
              <a:lnSpc>
                <a:spcPts val="2760"/>
              </a:lnSpc>
            </a:pPr>
            <a:endParaRPr lang="en-US" sz="2300">
              <a:solidFill>
                <a:srgbClr val="000000"/>
              </a:solidFill>
              <a:latin typeface="Arial"/>
              <a:ea typeface="Arial"/>
              <a:cs typeface="Arial"/>
              <a:sym typeface="Arial"/>
            </a:endParaRPr>
          </a:p>
          <a:p>
            <a:pPr marL="496571" lvl="1" indent="-248285" algn="l">
              <a:lnSpc>
                <a:spcPts val="2760"/>
              </a:lnSpc>
              <a:buFont typeface="Arial"/>
              <a:buChar char="•"/>
            </a:pPr>
            <a:r>
              <a:rPr lang="en-US" sz="2300">
                <a:solidFill>
                  <a:srgbClr val="000000"/>
                </a:solidFill>
                <a:latin typeface="Arial"/>
                <a:ea typeface="Arial"/>
                <a:cs typeface="Arial"/>
                <a:sym typeface="Arial"/>
              </a:rPr>
              <a:t>Entrenar el modelo con los datos refinados.</a:t>
            </a:r>
          </a:p>
          <a:p>
            <a:pPr algn="l">
              <a:lnSpc>
                <a:spcPts val="2760"/>
              </a:lnSpc>
            </a:pPr>
            <a:endParaRPr lang="en-US" sz="2300">
              <a:solidFill>
                <a:srgbClr val="000000"/>
              </a:solidFill>
              <a:latin typeface="Arial"/>
              <a:ea typeface="Arial"/>
              <a:cs typeface="Arial"/>
              <a:sym typeface="Arial"/>
            </a:endParaRPr>
          </a:p>
          <a:p>
            <a:pPr marL="496571" lvl="1" indent="-248285" algn="l">
              <a:lnSpc>
                <a:spcPts val="2760"/>
              </a:lnSpc>
              <a:buFont typeface="Arial"/>
              <a:buChar char="•"/>
            </a:pPr>
            <a:r>
              <a:rPr lang="en-US" sz="2300">
                <a:solidFill>
                  <a:srgbClr val="000000"/>
                </a:solidFill>
                <a:latin typeface="Arial"/>
                <a:ea typeface="Arial"/>
                <a:cs typeface="Arial"/>
                <a:sym typeface="Arial"/>
              </a:rPr>
              <a:t>Evaluar la precisión del modelo.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AutoShape 3"/>
          <p:cNvSpPr/>
          <p:nvPr/>
        </p:nvSpPr>
        <p:spPr>
          <a:xfrm>
            <a:off x="403589" y="6288642"/>
            <a:ext cx="9010239" cy="9525"/>
          </a:xfrm>
          <a:prstGeom prst="line">
            <a:avLst/>
          </a:prstGeom>
          <a:ln w="9525" cap="rnd">
            <a:solidFill>
              <a:srgbClr val="BFBFBF"/>
            </a:solidFill>
            <a:prstDash val="solid"/>
            <a:headEnd type="none" w="sm" len="sm"/>
            <a:tailEnd type="none" w="sm" len="sm"/>
          </a:ln>
        </p:spPr>
      </p:sp>
      <p:sp>
        <p:nvSpPr>
          <p:cNvPr id="4" name="Freeform 4"/>
          <p:cNvSpPr/>
          <p:nvPr/>
        </p:nvSpPr>
        <p:spPr>
          <a:xfrm>
            <a:off x="4766064" y="1559207"/>
            <a:ext cx="4073454" cy="3851265"/>
          </a:xfrm>
          <a:custGeom>
            <a:avLst/>
            <a:gdLst/>
            <a:ahLst/>
            <a:cxnLst/>
            <a:rect l="l" t="t" r="r" b="b"/>
            <a:pathLst>
              <a:path w="4073454" h="3851265">
                <a:moveTo>
                  <a:pt x="0" y="0"/>
                </a:moveTo>
                <a:lnTo>
                  <a:pt x="4073454" y="0"/>
                </a:lnTo>
                <a:lnTo>
                  <a:pt x="4073454" y="3851266"/>
                </a:lnTo>
                <a:lnTo>
                  <a:pt x="0" y="3851266"/>
                </a:lnTo>
                <a:lnTo>
                  <a:pt x="0" y="0"/>
                </a:lnTo>
                <a:close/>
              </a:path>
            </a:pathLst>
          </a:custGeom>
          <a:blipFill>
            <a:blip r:embed="rId4"/>
            <a:stretch>
              <a:fillRect/>
            </a:stretch>
          </a:blipFill>
        </p:spPr>
      </p:sp>
      <p:sp>
        <p:nvSpPr>
          <p:cNvPr id="5" name="TextBox 5"/>
          <p:cNvSpPr txBox="1"/>
          <p:nvPr/>
        </p:nvSpPr>
        <p:spPr>
          <a:xfrm>
            <a:off x="8839518" y="6473102"/>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3›</a:t>
            </a:r>
          </a:p>
        </p:txBody>
      </p:sp>
      <p:sp>
        <p:nvSpPr>
          <p:cNvPr id="6" name="TextBox 6"/>
          <p:cNvSpPr txBox="1"/>
          <p:nvPr/>
        </p:nvSpPr>
        <p:spPr>
          <a:xfrm>
            <a:off x="449468" y="6469426"/>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id="7" name="TextBox 7"/>
          <p:cNvSpPr txBox="1"/>
          <p:nvPr/>
        </p:nvSpPr>
        <p:spPr>
          <a:xfrm>
            <a:off x="3457355" y="6473102"/>
            <a:ext cx="5486385"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id="8" name="TextBox 8"/>
          <p:cNvSpPr txBox="1"/>
          <p:nvPr/>
        </p:nvSpPr>
        <p:spPr>
          <a:xfrm>
            <a:off x="1172175" y="1666875"/>
            <a:ext cx="3048000" cy="3476625"/>
          </a:xfrm>
          <a:prstGeom prst="rect">
            <a:avLst/>
          </a:prstGeom>
        </p:spPr>
        <p:txBody>
          <a:bodyPr lIns="0" tIns="0" rIns="0" bIns="0" rtlCol="0" anchor="t">
            <a:spAutoFit/>
          </a:bodyPr>
          <a:lstStyle/>
          <a:p>
            <a:pPr algn="l">
              <a:lnSpc>
                <a:spcPts val="2760"/>
              </a:lnSpc>
              <a:spcBef>
                <a:spcPct val="0"/>
              </a:spcBef>
            </a:pPr>
            <a:r>
              <a:rPr lang="en-US" sz="2300">
                <a:solidFill>
                  <a:srgbClr val="000000"/>
                </a:solidFill>
                <a:latin typeface="Arial"/>
                <a:ea typeface="Arial"/>
                <a:cs typeface="Arial"/>
                <a:sym typeface="Arial"/>
              </a:rPr>
              <a:t>Las imágenes para el entrenamiento se extrajeron de el conjunto de datos de PlantVillage disponible en Kaggle:</a:t>
            </a:r>
            <a:r>
              <a:rPr lang="en-US" sz="2300">
                <a:solidFill>
                  <a:srgbClr val="545454"/>
                </a:solidFill>
                <a:latin typeface="Arial"/>
                <a:ea typeface="Arial"/>
                <a:cs typeface="Arial"/>
                <a:sym typeface="Arial"/>
              </a:rPr>
              <a:t> </a:t>
            </a:r>
            <a:r>
              <a:rPr lang="en-US" sz="2300">
                <a:solidFill>
                  <a:srgbClr val="0924A5"/>
                </a:solidFill>
                <a:latin typeface="Arial"/>
                <a:ea typeface="Arial"/>
                <a:cs typeface="Arial"/>
                <a:sym typeface="Arial"/>
              </a:rPr>
              <a:t>https://www.kaggle.com/datasets/abdallahalidev/plantvillage-dataset</a:t>
            </a:r>
            <a:r>
              <a:rPr lang="en-US" sz="2300">
                <a:solidFill>
                  <a:srgbClr val="545454"/>
                </a:solidFill>
                <a:latin typeface="Arial"/>
                <a:ea typeface="Arial"/>
                <a:cs typeface="Arial"/>
                <a:sym typeface="Arial"/>
              </a:rPr>
              <a:t> </a:t>
            </a:r>
          </a:p>
        </p:txBody>
      </p:sp>
      <p:sp>
        <p:nvSpPr>
          <p:cNvPr id="9" name="TextBox 9"/>
          <p:cNvSpPr txBox="1"/>
          <p:nvPr/>
        </p:nvSpPr>
        <p:spPr>
          <a:xfrm>
            <a:off x="403589" y="238125"/>
            <a:ext cx="4395853" cy="447675"/>
          </a:xfrm>
          <a:prstGeom prst="rect">
            <a:avLst/>
          </a:prstGeom>
        </p:spPr>
        <p:txBody>
          <a:bodyPr lIns="0" tIns="0" rIns="0" bIns="0" rtlCol="0" anchor="t">
            <a:spAutoFit/>
          </a:bodyPr>
          <a:lstStyle/>
          <a:p>
            <a:pPr algn="l">
              <a:lnSpc>
                <a:spcPts val="3120"/>
              </a:lnSpc>
            </a:pPr>
            <a:r>
              <a:rPr lang="en-US" sz="2600">
                <a:solidFill>
                  <a:srgbClr val="FFFFFF"/>
                </a:solidFill>
                <a:latin typeface="Arial"/>
                <a:ea typeface="Arial"/>
                <a:cs typeface="Arial"/>
                <a:sym typeface="Arial"/>
              </a:rPr>
              <a:t>Obtención de los datos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AutoShape 3"/>
          <p:cNvSpPr/>
          <p:nvPr/>
        </p:nvSpPr>
        <p:spPr>
          <a:xfrm>
            <a:off x="403589" y="6288642"/>
            <a:ext cx="9010239" cy="9525"/>
          </a:xfrm>
          <a:prstGeom prst="line">
            <a:avLst/>
          </a:prstGeom>
          <a:ln w="9525" cap="rnd">
            <a:solidFill>
              <a:srgbClr val="BFBFBF"/>
            </a:solidFill>
            <a:prstDash val="solid"/>
            <a:headEnd type="none" w="sm" len="sm"/>
            <a:tailEnd type="none" w="sm" len="sm"/>
          </a:ln>
        </p:spPr>
      </p:sp>
      <p:sp>
        <p:nvSpPr>
          <p:cNvPr id="4" name="Freeform 4"/>
          <p:cNvSpPr/>
          <p:nvPr/>
        </p:nvSpPr>
        <p:spPr>
          <a:xfrm>
            <a:off x="1089658" y="1460964"/>
            <a:ext cx="4085368" cy="4439023"/>
          </a:xfrm>
          <a:custGeom>
            <a:avLst/>
            <a:gdLst/>
            <a:ahLst/>
            <a:cxnLst/>
            <a:rect l="l" t="t" r="r" b="b"/>
            <a:pathLst>
              <a:path w="4085368" h="4439023">
                <a:moveTo>
                  <a:pt x="0" y="0"/>
                </a:moveTo>
                <a:lnTo>
                  <a:pt x="4085369" y="0"/>
                </a:lnTo>
                <a:lnTo>
                  <a:pt x="4085369" y="4439023"/>
                </a:lnTo>
                <a:lnTo>
                  <a:pt x="0" y="4439023"/>
                </a:lnTo>
                <a:lnTo>
                  <a:pt x="0" y="0"/>
                </a:lnTo>
                <a:close/>
              </a:path>
            </a:pathLst>
          </a:custGeom>
          <a:blipFill>
            <a:blip r:embed="rId4"/>
            <a:stretch>
              <a:fillRect l="-99887" t="-1409"/>
            </a:stretch>
          </a:blipFill>
        </p:spPr>
      </p:sp>
      <p:sp>
        <p:nvSpPr>
          <p:cNvPr id="5" name="TextBox 5"/>
          <p:cNvSpPr txBox="1"/>
          <p:nvPr/>
        </p:nvSpPr>
        <p:spPr>
          <a:xfrm>
            <a:off x="8839518" y="6473102"/>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4›</a:t>
            </a:r>
          </a:p>
        </p:txBody>
      </p:sp>
      <p:sp>
        <p:nvSpPr>
          <p:cNvPr id="6" name="TextBox 6"/>
          <p:cNvSpPr txBox="1"/>
          <p:nvPr/>
        </p:nvSpPr>
        <p:spPr>
          <a:xfrm>
            <a:off x="449468" y="6469426"/>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id="7" name="TextBox 7"/>
          <p:cNvSpPr txBox="1"/>
          <p:nvPr/>
        </p:nvSpPr>
        <p:spPr>
          <a:xfrm>
            <a:off x="3457355" y="6473102"/>
            <a:ext cx="5486385"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id="8" name="TextBox 8"/>
          <p:cNvSpPr txBox="1"/>
          <p:nvPr/>
        </p:nvSpPr>
        <p:spPr>
          <a:xfrm>
            <a:off x="6098438" y="1544169"/>
            <a:ext cx="3048000" cy="4505325"/>
          </a:xfrm>
          <a:prstGeom prst="rect">
            <a:avLst/>
          </a:prstGeom>
        </p:spPr>
        <p:txBody>
          <a:bodyPr lIns="0" tIns="0" rIns="0" bIns="0" rtlCol="0" anchor="t">
            <a:spAutoFit/>
          </a:bodyPr>
          <a:lstStyle/>
          <a:p>
            <a:pPr algn="just">
              <a:lnSpc>
                <a:spcPts val="2760"/>
              </a:lnSpc>
              <a:spcBef>
                <a:spcPct val="0"/>
              </a:spcBef>
            </a:pPr>
            <a:r>
              <a:rPr lang="en-US" sz="2300">
                <a:solidFill>
                  <a:srgbClr val="000000"/>
                </a:solidFill>
                <a:latin typeface="Arial"/>
                <a:ea typeface="Arial"/>
                <a:cs typeface="Arial"/>
                <a:sym typeface="Arial"/>
              </a:rPr>
              <a:t>Para entrenar el modelo, se uso la plataforma Google Colab, debido a los requerimientos tecnicos necesarios para entrenar esta clase de modelo. Durante el entrenamiento y la validación, se alcanzo  una precisión mayor al 90% </a:t>
            </a:r>
          </a:p>
        </p:txBody>
      </p:sp>
      <p:sp>
        <p:nvSpPr>
          <p:cNvPr id="9" name="TextBox 9"/>
          <p:cNvSpPr txBox="1"/>
          <p:nvPr/>
        </p:nvSpPr>
        <p:spPr>
          <a:xfrm>
            <a:off x="403589" y="238125"/>
            <a:ext cx="6020675" cy="447675"/>
          </a:xfrm>
          <a:prstGeom prst="rect">
            <a:avLst/>
          </a:prstGeom>
        </p:spPr>
        <p:txBody>
          <a:bodyPr lIns="0" tIns="0" rIns="0" bIns="0" rtlCol="0" anchor="t">
            <a:spAutoFit/>
          </a:bodyPr>
          <a:lstStyle/>
          <a:p>
            <a:pPr algn="l">
              <a:lnSpc>
                <a:spcPts val="3120"/>
              </a:lnSpc>
            </a:pPr>
            <a:r>
              <a:rPr lang="en-US" sz="2600">
                <a:solidFill>
                  <a:srgbClr val="FFFFFF"/>
                </a:solidFill>
                <a:latin typeface="Arial"/>
                <a:ea typeface="Arial"/>
                <a:cs typeface="Arial"/>
                <a:sym typeface="Arial"/>
              </a:rPr>
              <a:t>Entrenamiento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5"/>
            <a:stretch>
              <a:fillRect b="-2085"/>
            </a:stretch>
          </a:blipFill>
        </p:spPr>
      </p:sp>
      <p:sp>
        <p:nvSpPr>
          <p:cNvPr id="3" name="AutoShape 3"/>
          <p:cNvSpPr/>
          <p:nvPr/>
        </p:nvSpPr>
        <p:spPr>
          <a:xfrm>
            <a:off x="403589" y="6288642"/>
            <a:ext cx="9010239" cy="9525"/>
          </a:xfrm>
          <a:prstGeom prst="line">
            <a:avLst/>
          </a:prstGeom>
          <a:ln w="9525" cap="rnd">
            <a:solidFill>
              <a:srgbClr val="BFBFBF"/>
            </a:solidFill>
            <a:prstDash val="solid"/>
            <a:headEnd type="none" w="sm" len="sm"/>
            <a:tailEnd type="none" w="sm" len="sm"/>
          </a:ln>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858979" y="1184363"/>
            <a:ext cx="7980539" cy="4987837"/>
          </a:xfrm>
          <a:prstGeom prst="rect">
            <a:avLst/>
          </a:prstGeom>
        </p:spPr>
      </p:pic>
      <p:sp>
        <p:nvSpPr>
          <p:cNvPr id="5" name="TextBox 5"/>
          <p:cNvSpPr txBox="1"/>
          <p:nvPr/>
        </p:nvSpPr>
        <p:spPr>
          <a:xfrm>
            <a:off x="8839518" y="6473102"/>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7›</a:t>
            </a:r>
          </a:p>
        </p:txBody>
      </p:sp>
      <p:sp>
        <p:nvSpPr>
          <p:cNvPr id="6" name="TextBox 6"/>
          <p:cNvSpPr txBox="1"/>
          <p:nvPr/>
        </p:nvSpPr>
        <p:spPr>
          <a:xfrm>
            <a:off x="449468" y="6469426"/>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id="7" name="TextBox 7"/>
          <p:cNvSpPr txBox="1"/>
          <p:nvPr/>
        </p:nvSpPr>
        <p:spPr>
          <a:xfrm>
            <a:off x="3457355" y="6473102"/>
            <a:ext cx="5486385"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id="8" name="TextBox 8"/>
          <p:cNvSpPr txBox="1"/>
          <p:nvPr/>
        </p:nvSpPr>
        <p:spPr>
          <a:xfrm>
            <a:off x="308731" y="313377"/>
            <a:ext cx="9105096" cy="447675"/>
          </a:xfrm>
          <a:prstGeom prst="rect">
            <a:avLst/>
          </a:prstGeom>
        </p:spPr>
        <p:txBody>
          <a:bodyPr lIns="0" tIns="0" rIns="0" bIns="0" rtlCol="0" anchor="t">
            <a:spAutoFit/>
          </a:bodyPr>
          <a:lstStyle/>
          <a:p>
            <a:pPr algn="l">
              <a:lnSpc>
                <a:spcPts val="3120"/>
              </a:lnSpc>
            </a:pPr>
            <a:r>
              <a:rPr lang="en-US" sz="2600">
                <a:solidFill>
                  <a:srgbClr val="FFFFFF"/>
                </a:solidFill>
                <a:latin typeface="Arial"/>
                <a:ea typeface="Arial"/>
                <a:cs typeface="Arial"/>
                <a:sym typeface="Arial"/>
              </a:rPr>
              <a:t>Conclusiones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3"/>
            <a:stretch>
              <a:fillRect b="-2085"/>
            </a:stretch>
          </a:blipFill>
        </p:spPr>
      </p:sp>
      <p:sp>
        <p:nvSpPr>
          <p:cNvPr id="3" name="AutoShape 3"/>
          <p:cNvSpPr/>
          <p:nvPr/>
        </p:nvSpPr>
        <p:spPr>
          <a:xfrm>
            <a:off x="403589" y="6288642"/>
            <a:ext cx="9010239" cy="9525"/>
          </a:xfrm>
          <a:prstGeom prst="line">
            <a:avLst/>
          </a:prstGeom>
          <a:ln w="9525" cap="rnd">
            <a:solidFill>
              <a:srgbClr val="BFBFBF"/>
            </a:solidFill>
            <a:prstDash val="solid"/>
            <a:headEnd type="none" w="sm" len="sm"/>
            <a:tailEnd type="none" w="sm" len="sm"/>
          </a:ln>
        </p:spPr>
      </p:sp>
      <p:sp>
        <p:nvSpPr>
          <p:cNvPr id="4" name="TextBox 4"/>
          <p:cNvSpPr txBox="1"/>
          <p:nvPr/>
        </p:nvSpPr>
        <p:spPr>
          <a:xfrm>
            <a:off x="8839518" y="6473102"/>
            <a:ext cx="613839"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‹Nº 7›</a:t>
            </a:r>
          </a:p>
        </p:txBody>
      </p:sp>
      <p:sp>
        <p:nvSpPr>
          <p:cNvPr id="5" name="TextBox 5"/>
          <p:cNvSpPr txBox="1"/>
          <p:nvPr/>
        </p:nvSpPr>
        <p:spPr>
          <a:xfrm>
            <a:off x="449468" y="6469426"/>
            <a:ext cx="2888788" cy="197852"/>
          </a:xfrm>
          <a:prstGeom prst="rect">
            <a:avLst/>
          </a:prstGeom>
        </p:spPr>
        <p:txBody>
          <a:bodyPr lIns="0" tIns="0" rIns="0" bIns="0" rtlCol="0" anchor="t">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id="6" name="TextBox 6"/>
          <p:cNvSpPr txBox="1"/>
          <p:nvPr/>
        </p:nvSpPr>
        <p:spPr>
          <a:xfrm>
            <a:off x="3457355" y="6473102"/>
            <a:ext cx="5486385" cy="190500"/>
          </a:xfrm>
          <a:prstGeom prst="rect">
            <a:avLst/>
          </a:prstGeom>
        </p:spPr>
        <p:txBody>
          <a:bodyPr lIns="0" tIns="0" rIns="0" bIns="0" rtlCol="0" anchor="t">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id="7" name="TextBox 7"/>
          <p:cNvSpPr txBox="1"/>
          <p:nvPr/>
        </p:nvSpPr>
        <p:spPr>
          <a:xfrm>
            <a:off x="308731" y="313377"/>
            <a:ext cx="9105096" cy="447675"/>
          </a:xfrm>
          <a:prstGeom prst="rect">
            <a:avLst/>
          </a:prstGeom>
        </p:spPr>
        <p:txBody>
          <a:bodyPr lIns="0" tIns="0" rIns="0" bIns="0" rtlCol="0" anchor="t">
            <a:spAutoFit/>
          </a:bodyPr>
          <a:lstStyle/>
          <a:p>
            <a:pPr algn="l">
              <a:lnSpc>
                <a:spcPts val="3120"/>
              </a:lnSpc>
            </a:pPr>
            <a:r>
              <a:rPr lang="en-US" sz="2600">
                <a:solidFill>
                  <a:srgbClr val="FFFFFF"/>
                </a:solidFill>
                <a:latin typeface="Arial"/>
                <a:ea typeface="Arial"/>
                <a:cs typeface="Arial"/>
                <a:sym typeface="Arial"/>
              </a:rPr>
              <a:t>Conclusiones</a:t>
            </a:r>
          </a:p>
        </p:txBody>
      </p:sp>
      <p:sp>
        <p:nvSpPr>
          <p:cNvPr id="8" name="TextBox 8"/>
          <p:cNvSpPr txBox="1"/>
          <p:nvPr/>
        </p:nvSpPr>
        <p:spPr>
          <a:xfrm>
            <a:off x="921374" y="1340840"/>
            <a:ext cx="8225064" cy="3381375"/>
          </a:xfrm>
          <a:prstGeom prst="rect">
            <a:avLst/>
          </a:prstGeom>
        </p:spPr>
        <p:txBody>
          <a:bodyPr lIns="0" tIns="0" rIns="0" bIns="0" rtlCol="0" anchor="t">
            <a:spAutoFit/>
          </a:bodyPr>
          <a:lstStyle/>
          <a:p>
            <a:pPr algn="just">
              <a:lnSpc>
                <a:spcPts val="2640"/>
              </a:lnSpc>
              <a:spcBef>
                <a:spcPct val="0"/>
              </a:spcBef>
            </a:pPr>
            <a:r>
              <a:rPr lang="en-US" sz="2200">
                <a:solidFill>
                  <a:srgbClr val="000000"/>
                </a:solidFill>
                <a:latin typeface="Arial"/>
                <a:ea typeface="Arial"/>
                <a:cs typeface="Arial"/>
                <a:sym typeface="Arial"/>
              </a:rPr>
              <a:t>En síntesis, este proyecto utiliza técnicas avanzadas de Aprendizaje Profundo y procesamiento de datos para entregar una solución moderna a un problema actual, permitiendo reconocer de manera automática ciertas enfermedades en plantas de tomate, pimentón y maíz, de manera que, aplicado en un entorno de producción, prevenga la perdida masiva de cultivos destinados al consumo humano. Este proyecto, una vez escalado, tiene el potencial de ser parte de la solución a los problemas agrícolas que surgen de las nuevas enfermedades en los cultivos y el cambio climatico.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4395"/>
            <a:ext cx="9899651" cy="6853605"/>
          </a:xfrm>
          <a:custGeom>
            <a:avLst/>
            <a:gdLst/>
            <a:ahLst/>
            <a:cxnLst/>
            <a:rect l="l" t="t" r="r" b="b"/>
            <a:pathLst>
              <a:path w="9899651" h="6853605">
                <a:moveTo>
                  <a:pt x="0" y="0"/>
                </a:moveTo>
                <a:lnTo>
                  <a:pt x="9899651" y="0"/>
                </a:lnTo>
                <a:lnTo>
                  <a:pt x="9899651" y="6853605"/>
                </a:lnTo>
                <a:lnTo>
                  <a:pt x="0" y="6853605"/>
                </a:lnTo>
                <a:lnTo>
                  <a:pt x="0" y="0"/>
                </a:lnTo>
                <a:close/>
              </a:path>
            </a:pathLst>
          </a:custGeom>
          <a:blipFill>
            <a:blip r:embed="rId3"/>
            <a:stretch>
              <a:fillRect/>
            </a:stretch>
          </a:blipFill>
        </p:spPr>
      </p:sp>
      <p:grpSp>
        <p:nvGrpSpPr>
          <p:cNvPr id="3" name="Group 3"/>
          <p:cNvGrpSpPr/>
          <p:nvPr/>
        </p:nvGrpSpPr>
        <p:grpSpPr>
          <a:xfrm>
            <a:off x="2" y="0"/>
            <a:ext cx="9899651" cy="6858000"/>
            <a:chOff x="0" y="0"/>
            <a:chExt cx="13199535" cy="9144000"/>
          </a:xfrm>
        </p:grpSpPr>
        <p:sp>
          <p:nvSpPr>
            <p:cNvPr id="4" name="Freeform 4"/>
            <p:cNvSpPr/>
            <p:nvPr/>
          </p:nvSpPr>
          <p:spPr>
            <a:xfrm>
              <a:off x="0" y="0"/>
              <a:ext cx="13199490" cy="9144000"/>
            </a:xfrm>
            <a:custGeom>
              <a:avLst/>
              <a:gdLst/>
              <a:ahLst/>
              <a:cxnLst/>
              <a:rect l="l" t="t" r="r" b="b"/>
              <a:pathLst>
                <a:path w="13199490" h="9144000">
                  <a:moveTo>
                    <a:pt x="0" y="0"/>
                  </a:moveTo>
                  <a:lnTo>
                    <a:pt x="13199490" y="0"/>
                  </a:lnTo>
                  <a:lnTo>
                    <a:pt x="13199490" y="9144000"/>
                  </a:lnTo>
                  <a:lnTo>
                    <a:pt x="0" y="9144000"/>
                  </a:lnTo>
                  <a:close/>
                </a:path>
              </a:pathLst>
            </a:custGeom>
            <a:solidFill>
              <a:srgbClr val="1428A0">
                <a:alpha val="80392"/>
              </a:srgbClr>
            </a:solidFill>
          </p:spPr>
        </p:sp>
      </p:grpSp>
      <p:sp>
        <p:nvSpPr>
          <p:cNvPr id="5" name="TextBox 5"/>
          <p:cNvSpPr txBox="1"/>
          <p:nvPr/>
        </p:nvSpPr>
        <p:spPr>
          <a:xfrm>
            <a:off x="449468" y="5648457"/>
            <a:ext cx="9000714" cy="759544"/>
          </a:xfrm>
          <a:prstGeom prst="rect">
            <a:avLst/>
          </a:prstGeom>
        </p:spPr>
        <p:txBody>
          <a:bodyPr lIns="0" tIns="0" rIns="0" bIns="0" rtlCol="0" anchor="t">
            <a:spAutoFit/>
          </a:bodyPr>
          <a:lstStyle/>
          <a:p>
            <a:pPr algn="l">
              <a:lnSpc>
                <a:spcPts val="1200"/>
              </a:lnSpc>
            </a:pPr>
            <a:r>
              <a:rPr lang="en-US" sz="1000">
                <a:solidFill>
                  <a:srgbClr val="FFFFFF"/>
                </a:solidFill>
                <a:latin typeface="Arial"/>
                <a:ea typeface="Arial"/>
                <a:cs typeface="Arial"/>
                <a:sym typeface="Arial"/>
              </a:rPr>
              <a:t>ⓒ2021 SAMSUNG. All rights reserved.</a:t>
            </a:r>
          </a:p>
          <a:p>
            <a:pPr algn="l">
              <a:lnSpc>
                <a:spcPts val="1200"/>
              </a:lnSpc>
            </a:pPr>
            <a:r>
              <a:rPr lang="en-US" sz="1000">
                <a:solidFill>
                  <a:srgbClr val="FFFFFF"/>
                </a:solidFill>
                <a:latin typeface="Arial"/>
                <a:ea typeface="Arial"/>
                <a:cs typeface="Arial"/>
                <a:sym typeface="Arial"/>
              </a:rPr>
              <a:t>Samsung Electronics Corporate Citizenship Office holds the copyright of book.</a:t>
            </a:r>
          </a:p>
          <a:p>
            <a:pPr algn="l">
              <a:lnSpc>
                <a:spcPts val="1200"/>
              </a:lnSpc>
            </a:pPr>
            <a:r>
              <a:rPr lang="en-US" sz="1000">
                <a:solidFill>
                  <a:srgbClr val="FFFFFF"/>
                </a:solidFill>
                <a:latin typeface="Arial"/>
                <a:ea typeface="Arial"/>
                <a:cs typeface="Arial"/>
                <a:sym typeface="Arial"/>
              </a:rPr>
              <a:t>This book is a literary property protected by copyright law so reprint and reproduction without permission are prohibited. </a:t>
            </a:r>
          </a:p>
          <a:p>
            <a:pPr algn="l">
              <a:lnSpc>
                <a:spcPts val="1200"/>
              </a:lnSpc>
            </a:pPr>
            <a:r>
              <a:rPr lang="en-US" sz="100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p>
        </p:txBody>
      </p:sp>
      <p:sp>
        <p:nvSpPr>
          <p:cNvPr id="6" name="Freeform 6"/>
          <p:cNvSpPr/>
          <p:nvPr/>
        </p:nvSpPr>
        <p:spPr>
          <a:xfrm>
            <a:off x="3710235" y="3022951"/>
            <a:ext cx="2476006" cy="812098"/>
          </a:xfrm>
          <a:custGeom>
            <a:avLst/>
            <a:gdLst/>
            <a:ahLst/>
            <a:cxnLst/>
            <a:rect l="l" t="t" r="r" b="b"/>
            <a:pathLst>
              <a:path w="2476006" h="812098">
                <a:moveTo>
                  <a:pt x="0" y="0"/>
                </a:moveTo>
                <a:lnTo>
                  <a:pt x="2476005" y="0"/>
                </a:lnTo>
                <a:lnTo>
                  <a:pt x="2476005" y="812098"/>
                </a:lnTo>
                <a:lnTo>
                  <a:pt x="0" y="812098"/>
                </a:lnTo>
                <a:lnTo>
                  <a:pt x="0" y="0"/>
                </a:lnTo>
                <a:close/>
              </a:path>
            </a:pathLst>
          </a:custGeom>
          <a:blipFill>
            <a:blip r:embed="rId4"/>
            <a:stretch>
              <a:fillRect r="-128"/>
            </a:stretch>
          </a:blipFill>
        </p:spPr>
      </p:sp>
      <p:sp>
        <p:nvSpPr>
          <p:cNvPr id="7" name="Freeform 7"/>
          <p:cNvSpPr/>
          <p:nvPr/>
        </p:nvSpPr>
        <p:spPr>
          <a:xfrm>
            <a:off x="449468" y="450000"/>
            <a:ext cx="1290568" cy="198000"/>
          </a:xfrm>
          <a:custGeom>
            <a:avLst/>
            <a:gdLst/>
            <a:ahLst/>
            <a:cxnLst/>
            <a:rect l="l" t="t" r="r" b="b"/>
            <a:pathLst>
              <a:path w="1290568" h="198000">
                <a:moveTo>
                  <a:pt x="0" y="0"/>
                </a:moveTo>
                <a:lnTo>
                  <a:pt x="1290568" y="0"/>
                </a:lnTo>
                <a:lnTo>
                  <a:pt x="1290568" y="198000"/>
                </a:lnTo>
                <a:lnTo>
                  <a:pt x="0" y="19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481</Words>
  <Application>Microsoft Office PowerPoint</Application>
  <PresentationFormat>Personalizado</PresentationFormat>
  <Paragraphs>68</Paragraphs>
  <Slides>8</Slides>
  <Notes>8</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8</vt:i4>
      </vt:variant>
    </vt:vector>
  </HeadingPairs>
  <TitlesOfParts>
    <vt:vector size="11" baseType="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Neuronal Convolucional Matas</dc:title>
  <cp:lastModifiedBy>Johnny</cp:lastModifiedBy>
  <cp:revision>1</cp:revision>
  <dcterms:created xsi:type="dcterms:W3CDTF">2006-08-16T00:00:00Z</dcterms:created>
  <dcterms:modified xsi:type="dcterms:W3CDTF">2025-03-06T23:33:36Z</dcterms:modified>
  <dc:identifier>DAGguB0RoyU</dc:identifier>
</cp:coreProperties>
</file>